
<file path=[Content_Types].xml><?xml version="1.0" encoding="utf-8"?>
<Types xmlns="http://schemas.openxmlformats.org/package/2006/content-types">
  <Default Extension="png" ContentType="image/png"/>
  <Default Extension="bin" ContentType="application/octet-stream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waid Hakim" initials="JH" lastIdx="1" clrIdx="0">
    <p:extLst>
      <p:ext uri="{19B8F6BF-5375-455C-9EA6-DF929625EA0E}">
        <p15:presenceInfo xmlns:p15="http://schemas.microsoft.com/office/powerpoint/2012/main" userId="Jawaid Ha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5915"/>
  </p:normalViewPr>
  <p:slideViewPr>
    <p:cSldViewPr snapToGrid="0" snapToObjects="1">
      <p:cViewPr varScale="1">
        <p:scale>
          <a:sx n="155" d="100"/>
          <a:sy n="15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7T14:37:35.75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56962-990B-E74A-9B18-EBA4F45504C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D3309-6C3E-8241-A696-7E162CDA8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7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Slideshow generated using </a:t>
            </a:r>
            <a:r>
              <a:rPr lang="en-US" dirty="0" err="1"/>
              <a:t>Rmd</a:t>
            </a:r>
            <a:r>
              <a:rPr lang="en-US" dirty="0"/>
              <a:t> + </a:t>
            </a:r>
            <a:r>
              <a:rPr lang="en-US" dirty="0" err="1"/>
              <a:t>Pandoc</a:t>
            </a:r>
            <a:r>
              <a:rPr lang="en-US" dirty="0"/>
              <a:t> +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32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 predictions using plain old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0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pandemic has been one of the most consequential events in recent memory. We wanted to acquire and explore COVID data together with other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acquisition journey was interesting and typical of data exploration: start with one dataset and end up with another. The key is to follow best practices and not be afraid to change strategy in light of better options.</a:t>
            </a:r>
          </a:p>
          <a:p>
            <a:endParaRPr lang="en-US" dirty="0"/>
          </a:p>
          <a:p>
            <a:r>
              <a:rPr lang="en-US" dirty="0"/>
              <a:t>2020-2022, one file per day, one row per state/province, 24 variables per 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19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2020-2022, one timeseries file, one row per country/state/province, 950+ variables per row (for each day in time period). Pivot long to get single country/state/province/day observation per row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3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0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Rselenium</a:t>
            </a:r>
            <a:r>
              <a:rPr lang="en-US" dirty="0"/>
              <a:t> – remote Web driver, headless browser processes both static HTML and JS, provides DOM/CSS-selector access to fully rendered web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39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large datasets into Spark cluster, query/transform data without loading into R (avoid network roundtrip and memory issues)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1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Spark ML – build ML models in the Spark cluster, no need to load data into R, just load fitted model into R, integrates with </a:t>
            </a:r>
            <a:r>
              <a:rPr lang="en-US" dirty="0" err="1"/>
              <a:t>tidymodels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65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predictions from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3309-6C3E-8241-A696-7E162CDA85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5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urworldindata.org/covid-face-covering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tree/master/csse_covid_19_data/csse_covid_19_daily_reports_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tree/master/csse_covid_19_data/csse_covid_19_time_ser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ronavir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urworldindata.org/covid-face-covering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developers/apps/building-oauth-apps/authorizing-oauth-apps" TargetMode="External"/><Relationship Id="rId2" Type="http://schemas.openxmlformats.org/officeDocument/2006/relationships/hyperlink" Target="https://docs.github.com/en/rest/overview/resources-in-the-rest-api#rate-limit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jhakim.shinyapps.io/owid-covid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pPr marL="0" lvl="0" indent="0">
              <a:buNone/>
            </a:pPr>
            <a:r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Josh </a:t>
            </a:r>
            <a:r>
              <a:rPr dirty="0" err="1"/>
              <a:t>Iden</a:t>
            </a:r>
            <a:r>
              <a:rPr dirty="0"/>
              <a:t>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2022-12-07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Interactive map visualization - Leaflet</a:t>
            </a:r>
          </a:p>
        </p:txBody>
      </p:sp>
      <p:pic>
        <p:nvPicPr>
          <p:cNvPr id="3" name="Picture 1" descr="fig:  https://github.com/himalayahall/DATA607-FINALPROJECT/blob/master/presentation/images/LEAFLET-MAP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2159000"/>
            <a:ext cx="64643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OWID Comprehensive Timeseries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Spark Query</a:t>
            </a:r>
          </a:p>
        </p:txBody>
      </p:sp>
      <p:pic>
        <p:nvPicPr>
          <p:cNvPr id="3" name="Picture 1" descr="images/SPARK-DPLYR-SQL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3073400"/>
            <a:ext cx="85852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Spark ML - K-Means Clustering</a:t>
            </a:r>
          </a:p>
        </p:txBody>
      </p:sp>
      <p:pic>
        <p:nvPicPr>
          <p:cNvPr id="3" name="Picture 1" descr="images/SPARK-KMEANS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2755900"/>
            <a:ext cx="85852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Spark ML - K-means predictions</a:t>
            </a:r>
          </a:p>
        </p:txBody>
      </p:sp>
      <p:pic>
        <p:nvPicPr>
          <p:cNvPr id="3" name="Picture 1" descr="images/SPARK-KMEANS-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3517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Spark ML - Plot K-means predictions</a:t>
            </a:r>
          </a:p>
        </p:txBody>
      </p:sp>
      <p:pic>
        <p:nvPicPr>
          <p:cNvPr id="3" name="Picture 1" descr="images/SPARK-KMEANS-3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62200" y="2159000"/>
            <a:ext cx="52070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Exploratory Data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 Covering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marL="0" lvl="0" indent="0">
              <a:buNone/>
            </a:pPr>
            <a:r>
              <a:t>Countries are grouped into five categories:</a:t>
            </a:r>
          </a:p>
          <a:p>
            <a:pPr marL="0" lvl="0" indent="0">
              <a:buNone/>
            </a:pPr>
            <a:r>
              <a:t>0 = No policy</a:t>
            </a:r>
            <a:br/>
            <a:r>
              <a:t>1 = Recommended</a:t>
            </a:r>
            <a:br/>
            <a:r>
              <a:t>2 = Required in some specified shared/public spaces outside the home with other people present, or some situations when social distancing not possible</a:t>
            </a:r>
            <a:br/>
            <a:r>
              <a:t>3 = Required in all shared/public spaces outside the home with other people present or all situations when social distancing not possible</a:t>
            </a:r>
            <a:br/>
            <a:r>
              <a:t>4 = Required outside the home at all times regardless of location or presence of other people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Face Covering Dataset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Aggregate - does not account for intra-country dynamics</a:t>
            </a:r>
          </a:p>
          <a:p>
            <a:pPr lvl="0"/>
            <a:r>
              <a:t>Mask policy is typically in response to Covid outbreaks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Combining the Covid and Mask Policy datasets</a:t>
            </a:r>
          </a:p>
        </p:txBody>
      </p:sp>
      <p:pic>
        <p:nvPicPr>
          <p:cNvPr id="3" name="Picture 1" descr="https://github.com/himalayahall/DATA607-FINALPROJECT/blob/master/presentation/images/READ_COMBINE_CODE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Combining the Covid and Mask Policy datasets (cont’d)</a:t>
            </a:r>
          </a:p>
        </p:txBody>
      </p:sp>
      <p:pic>
        <p:nvPicPr>
          <p:cNvPr id="3" name="Picture 1" descr="https://github.com/himalayahall/DATA607-FINALPROJECT/blob/master/presentation/images/READ_COMBINE_OUTPUT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730500"/>
            <a:ext cx="85852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Use COVID-19 datasets to explore global pandemic stats</a:t>
            </a:r>
          </a:p>
          <a:p>
            <a:pPr lvl="0"/>
            <a:r>
              <a:t>Explore relationships between COVID-19 prevalence and other datasets, e.g. mask policies, S&amp;P500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Avg. Mask Rates - Continent</a:t>
            </a:r>
          </a:p>
        </p:txBody>
      </p:sp>
      <p:pic>
        <p:nvPicPr>
          <p:cNvPr id="3" name="Picture 1" descr="https://github.com/himalayahall/DATA607-FINALPROJECT/blob/master/presentation/images/AVG_MASK_CONTINENT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Avg. Mask Rates - G7</a:t>
            </a:r>
          </a:p>
        </p:txBody>
      </p:sp>
      <p:pic>
        <p:nvPicPr>
          <p:cNvPr id="3" name="Picture 1" descr="https://github.com/himalayahall/DATA607-FINALPROJECT/blob/master/presentation/images/AVG_MASK_G7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Excess Deaths by Avg. Mask Policy</a:t>
            </a:r>
          </a:p>
        </p:txBody>
      </p:sp>
      <p:pic>
        <p:nvPicPr>
          <p:cNvPr id="3" name="Picture 1" descr="https://github.com/himalayahall/DATA607-FINALPROJECT/blob/master/presentation/images/EXCESS_POLICY_SCATTER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2159000"/>
            <a:ext cx="628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Excess Deaths by Mask Policy</a:t>
            </a:r>
          </a:p>
        </p:txBody>
      </p:sp>
      <p:pic>
        <p:nvPicPr>
          <p:cNvPr id="3" name="Picture 1" descr="https://github.com/himalayahall/DATA607-FINALPROJECT/blob/master/presentation/images/EXCESS_POLICY_BOXPLOT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2400" y="2159000"/>
            <a:ext cx="4559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Does average mask policy predict total excess mortality?</a:t>
            </a:r>
          </a:p>
          <a:p>
            <a:pPr marL="0" lvl="0" indent="0">
              <a:buNone/>
            </a:pPr>
            <a:r>
              <a:t>The null hypothesis,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- average mask policy </a:t>
            </a:r>
            <a:r>
              <a:rPr i="1"/>
              <a:t>does not</a:t>
            </a:r>
            <a:r>
              <a:t> predict total excess mortality.</a:t>
            </a:r>
          </a:p>
          <a:p>
            <a:pPr marL="0" lvl="0" indent="0">
              <a:buNone/>
            </a:pPr>
            <a:r>
              <a:t>The alternative hypothesis,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</m:sub>
                </m:sSub>
              </m:oMath>
            </a14:m>
            <a:r>
              <a:t> - average mask policy </a:t>
            </a:r>
            <a:r>
              <a:rPr i="1"/>
              <a:t>does</a:t>
            </a:r>
            <a:r>
              <a:t> predict total mortality.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Relationship Between Mask Policy and Excess Death</a:t>
            </a:r>
          </a:p>
        </p:txBody>
      </p:sp>
      <p:pic>
        <p:nvPicPr>
          <p:cNvPr id="3" name="Picture 1" descr="https://github.com/himalayahall/DATA607-FINALPROJECT/blob/master/presentation/images/EXCESS_MASK_LM_PLOT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3700" y="2159000"/>
            <a:ext cx="6591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Fitting in a Linear Model</a:t>
            </a:r>
          </a:p>
        </p:txBody>
      </p:sp>
      <p:pic>
        <p:nvPicPr>
          <p:cNvPr id="3" name="Picture 1" descr="https://github.com/himalayahall/DATA607-FINALPROJECT/blob/master/presentation/images/MODEL_1_CODE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2159000"/>
            <a:ext cx="47117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p-value = 0.0264, significance</a:t>
            </a:r>
          </a:p>
          <a:p>
            <a:pPr lvl="0"/>
            <a:r>
              <a:t>Multiple R-squared = 0.046, accounts for very little variance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Residuals</a:t>
            </a:r>
          </a:p>
        </p:txBody>
      </p:sp>
      <p:pic>
        <p:nvPicPr>
          <p:cNvPr id="3" name="Picture 1" descr="https://github.com/himalayahall/DATA607-FINALPROJECT/blob/master/presentation/images/RESIDUALS_HIST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2159000"/>
            <a:ext cx="61468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Residuals (cont’d)</a:t>
            </a:r>
          </a:p>
        </p:txBody>
      </p:sp>
      <p:pic>
        <p:nvPicPr>
          <p:cNvPr id="3" name="Picture 1" descr="https://github.com/himalayahall/DATA607-FINALPROJECT/blob/master/presentation/images/RESIDUALS_FULL.png?raw=true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 Acquisition - JHU CSSE </a:t>
            </a:r>
            <a:r>
              <a:rPr>
                <a:hlinkClick r:id="rId3"/>
              </a:rPr>
              <a:t>USA Daily Data</a:t>
            </a:r>
          </a:p>
        </p:txBody>
      </p:sp>
      <p:pic>
        <p:nvPicPr>
          <p:cNvPr id="3" name="Picture 1" descr="fig:  https://github.com/himalayahall/DATA607-FINALPROJECT/blob/master/presentation/images/COVIDS-DAILY-US-DATA.PNG?raw=true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3100" y="3263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US Daily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Residuals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Linear</a:t>
            </a:r>
          </a:p>
          <a:p>
            <a:pPr lvl="0"/>
            <a:r>
              <a:t>Non-Normal Distribution</a:t>
            </a:r>
          </a:p>
          <a:p>
            <a:pPr lvl="0"/>
            <a:r>
              <a:t>Does Not Satisfy Homostedacticity (Non-Similar Variances)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Relationship exists</a:t>
            </a:r>
          </a:p>
          <a:p>
            <a:pPr lvl="0"/>
            <a:r>
              <a:t>Not meaningful enough to predict</a:t>
            </a:r>
          </a:p>
          <a:p>
            <a:pPr lvl="0"/>
            <a:r>
              <a:t>Possible reasons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 Acquisition - JHU CSSE </a:t>
            </a:r>
            <a:r>
              <a:rPr>
                <a:hlinkClick r:id="rId3"/>
              </a:rPr>
              <a:t>Global timeseries</a:t>
            </a:r>
          </a:p>
        </p:txBody>
      </p:sp>
      <p:pic>
        <p:nvPicPr>
          <p:cNvPr id="3" name="Picture 1" descr="fig:  https://github.com/himalayahall/DATA607-FINALPROJECT/blob/master/presentation/images/COVIDS-DAILY-GLOBAL-DATA.PNG?raw=true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3100" y="2349500"/>
            <a:ext cx="85852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Global Timeseries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 Acquisition - </a:t>
            </a:r>
            <a:r>
              <a:rPr>
                <a:hlinkClick r:id="rId3"/>
              </a:rPr>
              <a:t>Our World In Data</a:t>
            </a:r>
          </a:p>
        </p:txBody>
      </p:sp>
      <p:pic>
        <p:nvPicPr>
          <p:cNvPr id="3" name="Picture 1" descr="fig:  https://github.com/himalayahall/DATA607-FINALPROJECT/blob/master/presentation/images/COVIDS-DAILY-OWID.PNG?raw=true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3100" y="2755900"/>
            <a:ext cx="85852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OWID Comprehensive Timeseries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 Acquisition - </a:t>
            </a:r>
            <a:r>
              <a:rPr>
                <a:hlinkClick r:id="rId2"/>
              </a:rPr>
              <a:t>Face Coverings</a:t>
            </a:r>
          </a:p>
        </p:txBody>
      </p:sp>
      <p:pic>
        <p:nvPicPr>
          <p:cNvPr id="3" name="Picture 1" descr="https://github.com/himalayahall/DATA607-FINALPROJECT/blob/master/presentation/images/FACE-DAILY-OWID.png?raw=true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3352800"/>
            <a:ext cx="8585200" cy="148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 Wrangling -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data extraction scripts/functions across datasets to maximixe code resuse</a:t>
            </a:r>
          </a:p>
          <a:p>
            <a:pPr lvl="0"/>
            <a:r>
              <a:t>Tech Stack</a:t>
            </a:r>
          </a:p>
          <a:p>
            <a:pPr lvl="1"/>
            <a:r>
              <a:rPr b="1"/>
              <a:t>Rselenium</a:t>
            </a:r>
            <a:r>
              <a:t>: headless browser for getting around embedded JavaScript</a:t>
            </a:r>
          </a:p>
          <a:p>
            <a:pPr lvl="1"/>
            <a:r>
              <a:rPr b="1"/>
              <a:t>parallel</a:t>
            </a:r>
            <a:r>
              <a:t>: chosen for efficiently processing remote data files using a local cluster</a:t>
            </a:r>
          </a:p>
          <a:p>
            <a:pPr lvl="1"/>
            <a:r>
              <a:rPr b="1"/>
              <a:t>readr</a:t>
            </a:r>
            <a:r>
              <a:t>: reading remote/local CSVs</a:t>
            </a:r>
          </a:p>
          <a:p>
            <a:pPr lvl="1"/>
            <a:r>
              <a:rPr b="1"/>
              <a:t>Leaflet</a:t>
            </a:r>
            <a:r>
              <a:t>: interactive global map</a:t>
            </a:r>
          </a:p>
          <a:p>
            <a:pPr lvl="1"/>
            <a:r>
              <a:rPr b="1"/>
              <a:t>Spark/sparklr</a:t>
            </a:r>
            <a:r>
              <a:t>: proof-of-concept Spark cluster. Cloud hosted Spark services are fee-based or time-limited - used local cluster</a:t>
            </a:r>
          </a:p>
          <a:p>
            <a:pPr lvl="1"/>
            <a:r>
              <a:rPr b="1"/>
              <a:t>AWS S3</a:t>
            </a:r>
            <a:r>
              <a:t>: AWS S3 rate-limits made it impractical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 Wrangling - Challanges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Github API </a:t>
            </a:r>
            <a:r>
              <a:rPr>
                <a:hlinkClick r:id="rId2"/>
              </a:rPr>
              <a:t>rate limits</a:t>
            </a:r>
            <a:r>
              <a:t>. Implemented </a:t>
            </a:r>
            <a:r>
              <a:rPr>
                <a:hlinkClick r:id="rId3"/>
              </a:rPr>
              <a:t>OAuth authentication</a:t>
            </a:r>
            <a:r>
              <a:t> to access Github via a personal account for higher limits.</a:t>
            </a:r>
          </a:p>
          <a:p>
            <a:pPr lvl="0"/>
            <a:r>
              <a:t>OWID dataset did not provide latitude/longitude variables. Downloaded a separate dataset with country lat/long and (left) joined with OWID for plotting on map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Interactive data exploration - </a:t>
            </a:r>
            <a:r>
              <a:rPr>
                <a:hlinkClick r:id="rId2"/>
              </a:rPr>
              <a:t>Shiny</a:t>
            </a:r>
          </a:p>
        </p:txBody>
      </p:sp>
      <p:pic>
        <p:nvPicPr>
          <p:cNvPr id="3" name="Picture 1" descr="fig:  https://github.com/himalayahall/DATA607-FINALPROJECT/blob/master/presentation/images/SHINY-APP.PNG?raw=true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5500" y="2159000"/>
            <a:ext cx="57531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OWID Comprehensive Timeseries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606-finalproject" id="{98C9CCE4-6A4D-2741-BA56-54731CE32590}" vid="{EC8C1C41-38AD-F44B-BAD1-F905CB56C6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745</Words>
  <Application>Microsoft Macintosh PowerPoint</Application>
  <PresentationFormat>Widescreen</PresentationFormat>
  <Paragraphs>88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Trebuchet MS</vt:lpstr>
      <vt:lpstr>Wingdings 3</vt:lpstr>
      <vt:lpstr>Facet</vt:lpstr>
      <vt:lpstr>DATA607 - COVID Data</vt:lpstr>
      <vt:lpstr>Motivation</vt:lpstr>
      <vt:lpstr>Data Acquisition - JHU CSSE USA Daily Data</vt:lpstr>
      <vt:lpstr>Data Acquisition - JHU CSSE Global timeseries</vt:lpstr>
      <vt:lpstr>Data Acquisition - Our World In Data</vt:lpstr>
      <vt:lpstr>Data Acquisition - Face Coverings</vt:lpstr>
      <vt:lpstr>Data Wrangling - Strategy</vt:lpstr>
      <vt:lpstr>Data Wrangling - Challanges</vt:lpstr>
      <vt:lpstr>Interactive data exploration - Shiny</vt:lpstr>
      <vt:lpstr>Interactive map visualization - Leaflet</vt:lpstr>
      <vt:lpstr>Spark Query</vt:lpstr>
      <vt:lpstr>Spark ML - K-Means Clustering</vt:lpstr>
      <vt:lpstr>Spark ML - K-means predictions</vt:lpstr>
      <vt:lpstr>Spark ML - Plot K-means predictions</vt:lpstr>
      <vt:lpstr>Exploratory Data Analysis</vt:lpstr>
      <vt:lpstr>Face Covering Dataset</vt:lpstr>
      <vt:lpstr>Face Covering Dataset (cont’d)</vt:lpstr>
      <vt:lpstr>Combining the Covid and Mask Policy datasets</vt:lpstr>
      <vt:lpstr>Combining the Covid and Mask Policy datasets (cont’d)</vt:lpstr>
      <vt:lpstr>Avg. Mask Rates - Continent</vt:lpstr>
      <vt:lpstr>Avg. Mask Rates - G7</vt:lpstr>
      <vt:lpstr>Excess Deaths by Avg. Mask Policy</vt:lpstr>
      <vt:lpstr>Excess Deaths by Mask Policy</vt:lpstr>
      <vt:lpstr>Statistical Analysis</vt:lpstr>
      <vt:lpstr>Relationship Between Mask Policy and Excess Death</vt:lpstr>
      <vt:lpstr>Fitting in a Linear Model</vt:lpstr>
      <vt:lpstr>Interpreting the Model</vt:lpstr>
      <vt:lpstr>Residuals</vt:lpstr>
      <vt:lpstr>Residuals (cont’d)</vt:lpstr>
      <vt:lpstr>Residuals (cont’d)</vt:lpstr>
      <vt:lpstr>Conclusion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Wingdings 3</vt:lpstr>
      <vt:lpstr>Facet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cp:lastModifiedBy>Jawaid Hakim</cp:lastModifiedBy>
  <cp:revision>3</cp:revision>
  <dcterms:created xsi:type="dcterms:W3CDTF">2022-12-07T19:35:03Z</dcterms:created>
  <dcterms:modified xsi:type="dcterms:W3CDTF">2022-12-07T19:58:12Z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2022-12-07</vt:lpwstr>
  </property>
  <property fmtid="{D5CDD505-2E9C-101B-9397-08002B2CF9AE}" pid="3" name="output">
    <vt:lpwstr/>
  </property>
</Properties>
</file>